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305" r:id="rId2"/>
    <p:sldId id="316" r:id="rId3"/>
    <p:sldId id="292" r:id="rId4"/>
    <p:sldId id="293" r:id="rId5"/>
    <p:sldId id="294" r:id="rId6"/>
    <p:sldId id="322" r:id="rId7"/>
    <p:sldId id="323" r:id="rId8"/>
    <p:sldId id="313" r:id="rId9"/>
    <p:sldId id="314" r:id="rId10"/>
    <p:sldId id="310" r:id="rId11"/>
    <p:sldId id="289" r:id="rId12"/>
    <p:sldId id="290" r:id="rId13"/>
    <p:sldId id="320" r:id="rId14"/>
    <p:sldId id="326" r:id="rId15"/>
    <p:sldId id="325" r:id="rId16"/>
    <p:sldId id="324" r:id="rId17"/>
  </p:sldIdLst>
  <p:sldSz cx="9144000" cy="6858000" type="screen4x3"/>
  <p:notesSz cx="9296400" cy="1472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232" autoAdjust="0"/>
  </p:normalViewPr>
  <p:slideViewPr>
    <p:cSldViewPr>
      <p:cViewPr>
        <p:scale>
          <a:sx n="100" d="100"/>
          <a:sy n="100" d="100"/>
        </p:scale>
        <p:origin x="-1602" y="-47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736124"/>
          </a:xfrm>
          <a:prstGeom prst="rect">
            <a:avLst/>
          </a:prstGeom>
        </p:spPr>
        <p:txBody>
          <a:bodyPr vert="horz" lIns="137242" tIns="68621" rIns="137242" bIns="68621" rtlCol="0"/>
          <a:lstStyle>
            <a:lvl1pPr algn="l">
              <a:defRPr sz="18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736124"/>
          </a:xfrm>
          <a:prstGeom prst="rect">
            <a:avLst/>
          </a:prstGeom>
        </p:spPr>
        <p:txBody>
          <a:bodyPr vert="horz" lIns="137242" tIns="68621" rIns="137242" bIns="68621" rtlCol="0"/>
          <a:lstStyle>
            <a:lvl1pPr algn="r">
              <a:defRPr sz="1800"/>
            </a:lvl1pPr>
          </a:lstStyle>
          <a:p>
            <a:fld id="{E26C6F6A-9F66-4CD9-BAD1-773681B4C4ED}" type="datetimeFigureOut">
              <a:rPr lang="en-US" smtClean="0"/>
              <a:t>2/13/2015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8375" y="1104900"/>
            <a:ext cx="7359650" cy="55197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7242" tIns="68621" rIns="137242" bIns="6862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6993176"/>
            <a:ext cx="7437120" cy="6625114"/>
          </a:xfrm>
          <a:prstGeom prst="rect">
            <a:avLst/>
          </a:prstGeom>
        </p:spPr>
        <p:txBody>
          <a:bodyPr vert="horz" lIns="137242" tIns="68621" rIns="137242" bIns="6862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983796"/>
            <a:ext cx="4028440" cy="736124"/>
          </a:xfrm>
          <a:prstGeom prst="rect">
            <a:avLst/>
          </a:prstGeom>
        </p:spPr>
        <p:txBody>
          <a:bodyPr vert="horz" lIns="137242" tIns="68621" rIns="137242" bIns="68621" rtlCol="0" anchor="b"/>
          <a:lstStyle>
            <a:lvl1pPr algn="l">
              <a:defRPr sz="18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13983796"/>
            <a:ext cx="4028440" cy="736124"/>
          </a:xfrm>
          <a:prstGeom prst="rect">
            <a:avLst/>
          </a:prstGeom>
        </p:spPr>
        <p:txBody>
          <a:bodyPr vert="horz" lIns="137242" tIns="68621" rIns="137242" bIns="68621" rtlCol="0" anchor="b"/>
          <a:lstStyle>
            <a:lvl1pPr algn="r">
              <a:defRPr sz="1800"/>
            </a:lvl1pPr>
          </a:lstStyle>
          <a:p>
            <a:fld id="{600D7005-3253-4CAD-8302-79E7A89674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359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4944D-3F39-45BA-9DD2-FE90D36094F4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53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4944D-3F39-45BA-9DD2-FE90D36094F4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53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4944D-3F39-45BA-9DD2-FE90D36094F4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53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4944D-3F39-45BA-9DD2-FE90D36094F4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53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4944D-3F39-45BA-9DD2-FE90D36094F4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535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4944D-3F39-45BA-9DD2-FE90D36094F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53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4944D-3F39-45BA-9DD2-FE90D36094F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535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4944D-3F39-45BA-9DD2-FE90D36094F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53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4944D-3F39-45BA-9DD2-FE90D36094F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53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4944D-3F39-45BA-9DD2-FE90D36094F4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53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4944D-3F39-45BA-9DD2-FE90D36094F4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53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4944D-3F39-45BA-9DD2-FE90D36094F4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53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4944D-3F39-45BA-9DD2-FE90D36094F4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53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4944D-3F39-45BA-9DD2-FE90D36094F4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53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4944D-3F39-45BA-9DD2-FE90D36094F4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53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4944D-3F39-45BA-9DD2-FE90D36094F4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53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93A83-E51C-4975-A18F-895470611E1C}" type="datetime8">
              <a:rPr lang="en-US" smtClean="0"/>
              <a:t>2/13/2015 1:57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H. SCHEELINE - DRAFT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F0409-75E8-4EDC-9C2D-711BB63C04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026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A22C2-0871-4639-A95D-711A78FA1876}" type="datetime8">
              <a:rPr lang="en-US" smtClean="0"/>
              <a:t>2/13/2015 1:57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H. SCHEELINE - DRAFT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F0409-75E8-4EDC-9C2D-711BB63C04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835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A4ADA-F683-432D-B0AB-A9BB68E4261C}" type="datetime8">
              <a:rPr lang="en-US" smtClean="0"/>
              <a:t>2/13/2015 1:57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H. SCHEELINE - DRAFT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F0409-75E8-4EDC-9C2D-711BB63C04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955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F9F3D-B280-4E19-8063-204A71EDC965}" type="datetime8">
              <a:rPr lang="en-US" smtClean="0"/>
              <a:t>2/13/2015 1:57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H. SCHEELINE - DRAFT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F0409-75E8-4EDC-9C2D-711BB63C04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664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E5849-D0B4-4CCB-86C0-3E2D96970A36}" type="datetime8">
              <a:rPr lang="en-US" smtClean="0"/>
              <a:t>2/13/2015 1:57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H. SCHEELINE - DRAFT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F0409-75E8-4EDC-9C2D-711BB63C04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786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847F9-771D-44F4-9AEB-28505B3B455E}" type="datetime8">
              <a:rPr lang="en-US" smtClean="0"/>
              <a:t>2/13/2015 1:57 PM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H. SCHEELINE - DRAFT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F0409-75E8-4EDC-9C2D-711BB63C04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5E2F1-EAF8-4750-BEC8-EA96752EBC34}" type="datetime8">
              <a:rPr lang="en-US" smtClean="0"/>
              <a:t>2/13/2015 1:57 PM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H. SCHEELINE - DRAFT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F0409-75E8-4EDC-9C2D-711BB63C04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36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C18E7-D72A-49EE-8A3E-F6DF81D63D90}" type="datetime8">
              <a:rPr lang="en-US" smtClean="0"/>
              <a:t>2/13/2015 1:57 PM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H. SCHEELINE - DRAFT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F0409-75E8-4EDC-9C2D-711BB63C04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974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DE0A-CBE7-4728-9202-6370AC7DFC31}" type="datetime8">
              <a:rPr lang="en-US" smtClean="0"/>
              <a:t>2/13/2015 1:57 PM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H. SCHEELINE - DRAFT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F0409-75E8-4EDC-9C2D-711BB63C04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526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58455-6A39-42F5-A74B-C723B3BD3238}" type="datetime8">
              <a:rPr lang="en-US" smtClean="0"/>
              <a:t>2/13/2015 1:57 PM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H. SCHEELINE - DRAFT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F0409-75E8-4EDC-9C2D-711BB63C04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118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5BBF9-613B-4347-A77B-6E752A671585}" type="datetime8">
              <a:rPr lang="en-US" smtClean="0"/>
              <a:t>2/13/2015 1:57 PM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H. SCHEELINE - DRAFT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F0409-75E8-4EDC-9C2D-711BB63C04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625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1D726-350E-407A-8D3F-CF90BDBA5E7A}" type="datetime8">
              <a:rPr lang="en-US" smtClean="0"/>
              <a:t>2/13/2015 1:57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H. SCHEELINE - DRAFT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F0409-75E8-4EDC-9C2D-711BB63C04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183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9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-514"/>
            <a:ext cx="9144000" cy="56387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1" y="5067300"/>
            <a:ext cx="1754429" cy="1143000"/>
            <a:chOff x="7036792" y="4875565"/>
            <a:chExt cx="2107208" cy="137283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6792" y="4875565"/>
              <a:ext cx="2107208" cy="1371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910"/>
            <a:stretch/>
          </p:blipFill>
          <p:spPr>
            <a:xfrm>
              <a:off x="7036792" y="5561364"/>
              <a:ext cx="2107208" cy="687035"/>
            </a:xfrm>
            <a:prstGeom prst="rect">
              <a:avLst/>
            </a:prstGeom>
          </p:spPr>
        </p:pic>
      </p:grpSp>
      <p:sp>
        <p:nvSpPr>
          <p:cNvPr id="3" name="AutoShape 2" descr="http://siliconangle.com/files/2011/04/yahoo-logo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2" name="Picture 4" descr="http://semiaccurate.com/assets/uploads/2011/07/Intel-logo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8" t="4170" r="708" b="4170"/>
          <a:stretch/>
        </p:blipFill>
        <p:spPr bwMode="auto">
          <a:xfrm>
            <a:off x="4724400" y="1933423"/>
            <a:ext cx="3009900" cy="256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39318"/>
            <a:ext cx="4950349" cy="263639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048000" y="416004"/>
            <a:ext cx="284725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cap="small" dirty="0" err="1" smtClean="0">
                <a:solidFill>
                  <a:schemeClr val="bg1"/>
                </a:solidFill>
                <a:latin typeface="Impact" pitchFamily="34" charset="0"/>
              </a:rPr>
              <a:t>DigiToys</a:t>
            </a:r>
            <a:endParaRPr lang="en-US" sz="6600" cap="small" dirty="0" smtClean="0">
              <a:solidFill>
                <a:schemeClr val="bg1"/>
              </a:solidFill>
              <a:latin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67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-514"/>
            <a:ext cx="9144000" cy="56387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1" y="5067300"/>
            <a:ext cx="1754429" cy="1143000"/>
            <a:chOff x="7036792" y="4875565"/>
            <a:chExt cx="2107208" cy="137283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6792" y="4875565"/>
              <a:ext cx="2107208" cy="1371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910"/>
            <a:stretch/>
          </p:blipFill>
          <p:spPr>
            <a:xfrm>
              <a:off x="7036792" y="5561364"/>
              <a:ext cx="2107208" cy="687035"/>
            </a:xfrm>
            <a:prstGeom prst="rect">
              <a:avLst/>
            </a:prstGeom>
          </p:spPr>
        </p:pic>
      </p:grpSp>
      <p:sp>
        <p:nvSpPr>
          <p:cNvPr id="3" name="AutoShape 2" descr="http://siliconangle.com/files/2011/04/yahoo-logo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52400" y="86380"/>
            <a:ext cx="8763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cap="small" dirty="0" smtClean="0">
                <a:solidFill>
                  <a:prstClr val="white"/>
                </a:solidFill>
                <a:latin typeface="Impact" pitchFamily="34" charset="0"/>
              </a:rPr>
              <a:t>WHEN PLAYTIME IS OVER, SET TO ‘AUTO-PLAY’ </a:t>
            </a:r>
            <a:endParaRPr lang="en-US" sz="3600" i="1" cap="small" dirty="0">
              <a:solidFill>
                <a:prstClr val="white"/>
              </a:solidFill>
              <a:latin typeface="Impact" pitchFamily="34" charset="0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" t="6562" r="2398" b="12696"/>
          <a:stretch/>
        </p:blipFill>
        <p:spPr bwMode="auto">
          <a:xfrm>
            <a:off x="3043032" y="1142999"/>
            <a:ext cx="2472938" cy="1419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-76200" y="681335"/>
            <a:ext cx="891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cap="small" dirty="0" smtClean="0">
                <a:solidFill>
                  <a:prstClr val="white"/>
                </a:solidFill>
                <a:latin typeface="Impact" pitchFamily="34" charset="0"/>
              </a:rPr>
              <a:t>LEAVE YOUR CHARACTERS TO BUILD ON THEIR OWN!</a:t>
            </a:r>
            <a:endParaRPr lang="en-US" sz="2400" i="1" cap="small" dirty="0">
              <a:solidFill>
                <a:prstClr val="white"/>
              </a:solidFill>
              <a:latin typeface="Impact" pitchFamily="34" charset="0"/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5" t="68476" r="9079" b="4458"/>
          <a:stretch/>
        </p:blipFill>
        <p:spPr bwMode="auto">
          <a:xfrm>
            <a:off x="460375" y="3124200"/>
            <a:ext cx="7902054" cy="175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76200" y="2662535"/>
            <a:ext cx="891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cap="small" dirty="0" smtClean="0">
                <a:solidFill>
                  <a:prstClr val="white"/>
                </a:solidFill>
                <a:latin typeface="Impact" pitchFamily="34" charset="0"/>
              </a:rPr>
              <a:t>Monitor your STORY-ECOSYSTEM remotely like  a construction site live-feed</a:t>
            </a:r>
            <a:endParaRPr lang="en-US" sz="2400" i="1" cap="small" dirty="0">
              <a:solidFill>
                <a:prstClr val="white"/>
              </a:solidFill>
              <a:latin typeface="Impact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28600" y="4930914"/>
            <a:ext cx="8763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cap="small" dirty="0" smtClean="0">
                <a:solidFill>
                  <a:schemeClr val="bg1"/>
                </a:solidFill>
                <a:latin typeface="Impact" pitchFamily="34" charset="0"/>
              </a:rPr>
              <a:t>360/365 ENGAGEMENT</a:t>
            </a:r>
            <a:endParaRPr lang="en-US" sz="4000" i="1" cap="small" dirty="0">
              <a:solidFill>
                <a:schemeClr val="bg1"/>
              </a:solidFill>
              <a:latin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35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9144000" cy="56387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1" y="5067300"/>
            <a:ext cx="1754429" cy="1143000"/>
            <a:chOff x="7036792" y="4875565"/>
            <a:chExt cx="2107208" cy="137283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6792" y="4875565"/>
              <a:ext cx="2107208" cy="1371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910"/>
            <a:stretch/>
          </p:blipFill>
          <p:spPr>
            <a:xfrm>
              <a:off x="7036792" y="5561364"/>
              <a:ext cx="2107208" cy="687035"/>
            </a:xfrm>
            <a:prstGeom prst="rect">
              <a:avLst/>
            </a:prstGeom>
          </p:spPr>
        </p:pic>
      </p:grpSp>
      <p:sp>
        <p:nvSpPr>
          <p:cNvPr id="3" name="AutoShape 2" descr="http://siliconangle.com/files/2011/04/yahoo-logo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lowchart: Extract 7"/>
          <p:cNvSpPr/>
          <p:nvPr/>
        </p:nvSpPr>
        <p:spPr>
          <a:xfrm rot="5400000">
            <a:off x="3856445" y="2590285"/>
            <a:ext cx="669109" cy="457200"/>
          </a:xfrm>
          <a:prstGeom prst="flowChartExtra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6200" y="219670"/>
            <a:ext cx="43316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cap="small" dirty="0" smtClean="0">
                <a:solidFill>
                  <a:prstClr val="white"/>
                </a:solidFill>
                <a:latin typeface="Impact" pitchFamily="34" charset="0"/>
              </a:rPr>
              <a:t>THESE ARE TOYS…</a:t>
            </a:r>
            <a:endParaRPr lang="en-US" sz="4800" cap="small" dirty="0">
              <a:solidFill>
                <a:prstClr val="white"/>
              </a:solidFill>
              <a:latin typeface="Impact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3" t="12295" r="5788" b="33812"/>
          <a:stretch/>
        </p:blipFill>
        <p:spPr>
          <a:xfrm>
            <a:off x="912409" y="1435187"/>
            <a:ext cx="6859991" cy="3213013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74830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9144000" cy="56387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1" y="5067300"/>
            <a:ext cx="1754429" cy="1143000"/>
            <a:chOff x="7036792" y="4875565"/>
            <a:chExt cx="2107208" cy="137283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6792" y="4875565"/>
              <a:ext cx="2107208" cy="1371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910"/>
            <a:stretch/>
          </p:blipFill>
          <p:spPr>
            <a:xfrm>
              <a:off x="7036792" y="5561364"/>
              <a:ext cx="2107208" cy="687035"/>
            </a:xfrm>
            <a:prstGeom prst="rect">
              <a:avLst/>
            </a:prstGeom>
          </p:spPr>
        </p:pic>
      </p:grpSp>
      <p:sp>
        <p:nvSpPr>
          <p:cNvPr id="3" name="AutoShape 2" descr="http://siliconangle.com/files/2011/04/yahoo-logo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lowchart: Extract 7"/>
          <p:cNvSpPr/>
          <p:nvPr/>
        </p:nvSpPr>
        <p:spPr>
          <a:xfrm rot="5400000">
            <a:off x="3856445" y="2590285"/>
            <a:ext cx="669109" cy="457200"/>
          </a:xfrm>
          <a:prstGeom prst="flowChartExtra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8" t="27272" r="11475" b="20805"/>
          <a:stretch/>
        </p:blipFill>
        <p:spPr bwMode="auto">
          <a:xfrm>
            <a:off x="877214" y="1435186"/>
            <a:ext cx="6895185" cy="3213013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2634116" y="228600"/>
            <a:ext cx="64336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cap="small" dirty="0" smtClean="0">
                <a:solidFill>
                  <a:prstClr val="white"/>
                </a:solidFill>
                <a:latin typeface="Impact" pitchFamily="34" charset="0"/>
              </a:rPr>
              <a:t>...THAT CREATE WORLDS</a:t>
            </a:r>
            <a:endParaRPr lang="en-US" sz="5400" cap="small" dirty="0">
              <a:solidFill>
                <a:prstClr val="white"/>
              </a:solidFill>
              <a:latin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77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-514"/>
            <a:ext cx="9144000" cy="56387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1" y="5067300"/>
            <a:ext cx="1754429" cy="1143000"/>
            <a:chOff x="7036792" y="4875565"/>
            <a:chExt cx="2107208" cy="137283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6792" y="4875565"/>
              <a:ext cx="2107208" cy="1371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910"/>
            <a:stretch/>
          </p:blipFill>
          <p:spPr>
            <a:xfrm>
              <a:off x="7036792" y="5561364"/>
              <a:ext cx="2107208" cy="687035"/>
            </a:xfrm>
            <a:prstGeom prst="rect">
              <a:avLst/>
            </a:prstGeom>
          </p:spPr>
        </p:pic>
      </p:grpSp>
      <p:sp>
        <p:nvSpPr>
          <p:cNvPr id="3" name="AutoShape 2" descr="http://siliconangle.com/files/2011/04/yahoo-logo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6200" y="0"/>
            <a:ext cx="87630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cap="small" dirty="0" smtClean="0">
                <a:solidFill>
                  <a:prstClr val="white"/>
                </a:solidFill>
                <a:latin typeface="Impact" pitchFamily="34" charset="0"/>
              </a:rPr>
              <a:t>FUSION OF</a:t>
            </a:r>
          </a:p>
          <a:p>
            <a:endParaRPr lang="en-US" sz="2800" cap="small" dirty="0" smtClean="0">
              <a:solidFill>
                <a:prstClr val="white"/>
              </a:solidFill>
              <a:latin typeface="Impact" pitchFamily="34" charset="0"/>
            </a:endParaRPr>
          </a:p>
          <a:p>
            <a:r>
              <a:rPr lang="en-US" sz="2400" cap="small" dirty="0" smtClean="0">
                <a:solidFill>
                  <a:prstClr val="white"/>
                </a:solidFill>
                <a:latin typeface="Impact" pitchFamily="34" charset="0"/>
              </a:rPr>
              <a:t>DWA CHARACTERS &amp; STORYTELLING</a:t>
            </a:r>
          </a:p>
          <a:p>
            <a:endParaRPr lang="en-US" sz="2800" cap="small" dirty="0" smtClean="0">
              <a:solidFill>
                <a:prstClr val="white"/>
              </a:solidFill>
              <a:latin typeface="Impact" pitchFamily="34" charset="0"/>
            </a:endParaRPr>
          </a:p>
          <a:p>
            <a:endParaRPr lang="en-US" sz="2800" cap="small" dirty="0" smtClean="0">
              <a:solidFill>
                <a:prstClr val="white"/>
              </a:solidFill>
              <a:latin typeface="Impact" pitchFamily="34" charset="0"/>
            </a:endParaRPr>
          </a:p>
          <a:p>
            <a:r>
              <a:rPr lang="en-US" sz="2400" cap="small" dirty="0" smtClean="0">
                <a:solidFill>
                  <a:prstClr val="white"/>
                </a:solidFill>
                <a:latin typeface="Impact" pitchFamily="34" charset="0"/>
              </a:rPr>
              <a:t>UNSTRUCTURED FREEDOM OF </a:t>
            </a:r>
          </a:p>
          <a:p>
            <a:r>
              <a:rPr lang="en-US" sz="2400" cap="small" dirty="0" smtClean="0">
                <a:solidFill>
                  <a:prstClr val="white"/>
                </a:solidFill>
                <a:latin typeface="Impact" pitchFamily="34" charset="0"/>
              </a:rPr>
              <a:t>SANDBOX PLAY</a:t>
            </a:r>
          </a:p>
          <a:p>
            <a:endParaRPr lang="en-US" sz="2400" cap="small" dirty="0" smtClean="0">
              <a:solidFill>
                <a:prstClr val="white"/>
              </a:solidFill>
              <a:latin typeface="Impact" pitchFamily="34" charset="0"/>
            </a:endParaRPr>
          </a:p>
          <a:p>
            <a:endParaRPr lang="en-US" sz="2400" cap="small" dirty="0" smtClean="0">
              <a:solidFill>
                <a:prstClr val="white"/>
              </a:solidFill>
              <a:latin typeface="Impact" pitchFamily="34" charset="0"/>
            </a:endParaRPr>
          </a:p>
          <a:p>
            <a:r>
              <a:rPr lang="en-US" sz="2400" cap="small" dirty="0" smtClean="0">
                <a:solidFill>
                  <a:prstClr val="white"/>
                </a:solidFill>
                <a:latin typeface="Impact" pitchFamily="34" charset="0"/>
              </a:rPr>
              <a:t>EXCITING AND UNPREDICTABLE</a:t>
            </a:r>
          </a:p>
          <a:p>
            <a:r>
              <a:rPr lang="en-US" sz="2400" cap="small" dirty="0" smtClean="0">
                <a:solidFill>
                  <a:prstClr val="white"/>
                </a:solidFill>
                <a:latin typeface="Impact" pitchFamily="34" charset="0"/>
              </a:rPr>
              <a:t>ECOSYSTEM</a:t>
            </a:r>
            <a:endParaRPr lang="en-US" sz="2400" i="1" cap="small" dirty="0">
              <a:solidFill>
                <a:prstClr val="white"/>
              </a:solidFill>
              <a:latin typeface="Impact" pitchFamily="34" charset="0"/>
            </a:endParaRPr>
          </a:p>
        </p:txBody>
      </p:sp>
      <p:pic>
        <p:nvPicPr>
          <p:cNvPr id="2052" name="Picture 4" descr="http://1.bp.blogspot.com/_u7mc7nICH90/SF04VZwIIPI/AAAAAAAAAmc/PMsXd90hWqI/s400/article-0-01A26F5500000578-935_468x286_popup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7" b="42172"/>
          <a:stretch/>
        </p:blipFill>
        <p:spPr bwMode="auto">
          <a:xfrm>
            <a:off x="4457701" y="3810000"/>
            <a:ext cx="4686300" cy="182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6" t="16579" r="1537" b="12802"/>
          <a:stretch/>
        </p:blipFill>
        <p:spPr bwMode="auto">
          <a:xfrm>
            <a:off x="4459813" y="-514"/>
            <a:ext cx="4684187" cy="2362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 descr="http://thumbs.dreamstime.com/z/sandbox-toys-14268542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12" b="7999"/>
          <a:stretch/>
        </p:blipFill>
        <p:spPr bwMode="auto">
          <a:xfrm>
            <a:off x="4459813" y="2362200"/>
            <a:ext cx="4684187" cy="177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734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19050" y="-11113"/>
            <a:ext cx="9144000" cy="56387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1" y="5067300"/>
            <a:ext cx="1754429" cy="1143000"/>
            <a:chOff x="7036792" y="4875565"/>
            <a:chExt cx="2107208" cy="137283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6792" y="4875565"/>
              <a:ext cx="2107208" cy="1371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910"/>
            <a:stretch/>
          </p:blipFill>
          <p:spPr>
            <a:xfrm>
              <a:off x="7036792" y="5561364"/>
              <a:ext cx="2107208" cy="687035"/>
            </a:xfrm>
            <a:prstGeom prst="rect">
              <a:avLst/>
            </a:prstGeom>
          </p:spPr>
        </p:pic>
      </p:grpSp>
      <p:sp>
        <p:nvSpPr>
          <p:cNvPr id="17" name="Rectangle 16"/>
          <p:cNvSpPr/>
          <p:nvPr/>
        </p:nvSpPr>
        <p:spPr>
          <a:xfrm>
            <a:off x="916925" y="-11113"/>
            <a:ext cx="739676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cap="small" dirty="0" err="1" smtClean="0">
                <a:solidFill>
                  <a:schemeClr val="bg1"/>
                </a:solidFill>
                <a:latin typeface="Impact" pitchFamily="34" charset="0"/>
              </a:rPr>
              <a:t>RealSense</a:t>
            </a:r>
            <a:r>
              <a:rPr lang="en-US" sz="6600" cap="small" dirty="0" smtClean="0">
                <a:solidFill>
                  <a:schemeClr val="bg1"/>
                </a:solidFill>
                <a:latin typeface="Impact" pitchFamily="34" charset="0"/>
              </a:rPr>
              <a:t> and </a:t>
            </a:r>
            <a:r>
              <a:rPr lang="en-US" sz="6600" cap="small" dirty="0" err="1" smtClean="0">
                <a:solidFill>
                  <a:schemeClr val="bg1"/>
                </a:solidFill>
                <a:latin typeface="Impact" pitchFamily="34" charset="0"/>
              </a:rPr>
              <a:t>Dinotrux</a:t>
            </a:r>
            <a:endParaRPr lang="en-US" sz="6600" cap="small" dirty="0" smtClean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3" name="AutoShape 2" descr="http://siliconangle.com/files/2011/04/yahoo-logo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33400" y="1515624"/>
            <a:ext cx="80772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"DreamWorks plans for the </a:t>
            </a:r>
            <a:r>
              <a:rPr lang="en-US" dirty="0" err="1">
                <a:solidFill>
                  <a:schemeClr val="bg1"/>
                </a:solidFill>
              </a:rPr>
              <a:t>Dinotrux</a:t>
            </a:r>
            <a:r>
              <a:rPr lang="en-US" dirty="0">
                <a:solidFill>
                  <a:schemeClr val="bg1"/>
                </a:solidFill>
              </a:rPr>
              <a:t> franchise to exist and evolve for many years.  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A </a:t>
            </a:r>
            <a:r>
              <a:rPr lang="en-US" dirty="0">
                <a:solidFill>
                  <a:schemeClr val="bg1"/>
                </a:solidFill>
              </a:rPr>
              <a:t>combination of TV show, physical toys, and mixed-reality software experience are 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all </a:t>
            </a:r>
            <a:r>
              <a:rPr lang="en-US" dirty="0">
                <a:solidFill>
                  <a:schemeClr val="bg1"/>
                </a:solidFill>
              </a:rPr>
              <a:t>tied together by Intel's </a:t>
            </a:r>
            <a:r>
              <a:rPr lang="en-US" dirty="0" err="1">
                <a:solidFill>
                  <a:schemeClr val="bg1"/>
                </a:solidFill>
              </a:rPr>
              <a:t>RealSense</a:t>
            </a:r>
            <a:r>
              <a:rPr lang="en-US" dirty="0">
                <a:solidFill>
                  <a:schemeClr val="bg1"/>
                </a:solidFill>
              </a:rPr>
              <a:t> platform.  </a:t>
            </a:r>
            <a:r>
              <a:rPr lang="en-US" dirty="0" err="1">
                <a:solidFill>
                  <a:schemeClr val="bg1"/>
                </a:solidFill>
              </a:rPr>
              <a:t>RealSense</a:t>
            </a:r>
            <a:r>
              <a:rPr lang="en-US" dirty="0">
                <a:solidFill>
                  <a:schemeClr val="bg1"/>
                </a:solidFill>
              </a:rPr>
              <a:t> makes it possible to 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combine </a:t>
            </a:r>
            <a:r>
              <a:rPr lang="en-US" dirty="0">
                <a:solidFill>
                  <a:schemeClr val="bg1"/>
                </a:solidFill>
              </a:rPr>
              <a:t>traditional video, physical toys, and a mixed-reality toy-play experience 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that's </a:t>
            </a:r>
            <a:r>
              <a:rPr lang="en-US" dirty="0">
                <a:solidFill>
                  <a:schemeClr val="bg1"/>
                </a:solidFill>
              </a:rPr>
              <a:t>unlike anything else on the market.  The Intel / DreamWorks partnership 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makes </a:t>
            </a:r>
            <a:r>
              <a:rPr lang="en-US" dirty="0">
                <a:solidFill>
                  <a:schemeClr val="bg1"/>
                </a:solidFill>
              </a:rPr>
              <a:t>possible this long-term evolution, both of the user experience, and of the </a:t>
            </a:r>
            <a:r>
              <a:rPr lang="en-US" dirty="0" err="1">
                <a:solidFill>
                  <a:schemeClr val="bg1"/>
                </a:solidFill>
              </a:rPr>
              <a:t>DinoTrux</a:t>
            </a:r>
            <a:r>
              <a:rPr lang="en-US" dirty="0">
                <a:solidFill>
                  <a:schemeClr val="bg1"/>
                </a:solidFill>
              </a:rPr>
              <a:t> property itself."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i="1" dirty="0" smtClean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191000" y="4191000"/>
            <a:ext cx="4415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Ian Richter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Franchise Executive Producer for </a:t>
            </a:r>
            <a:r>
              <a:rPr lang="en-US" dirty="0" err="1" smtClean="0">
                <a:solidFill>
                  <a:schemeClr val="bg1"/>
                </a:solidFill>
              </a:rPr>
              <a:t>Dinotrux</a:t>
            </a:r>
            <a:endParaRPr lang="en-US" i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99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19050" y="-11113"/>
            <a:ext cx="9144000" cy="56387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1" y="5067300"/>
            <a:ext cx="1754429" cy="1143000"/>
            <a:chOff x="7036792" y="4875565"/>
            <a:chExt cx="2107208" cy="137283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6792" y="4875565"/>
              <a:ext cx="2107208" cy="1371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910"/>
            <a:stretch/>
          </p:blipFill>
          <p:spPr>
            <a:xfrm>
              <a:off x="7036792" y="5561364"/>
              <a:ext cx="2107208" cy="687035"/>
            </a:xfrm>
            <a:prstGeom prst="rect">
              <a:avLst/>
            </a:prstGeom>
          </p:spPr>
        </p:pic>
      </p:grpSp>
      <p:sp>
        <p:nvSpPr>
          <p:cNvPr id="17" name="Rectangle 16"/>
          <p:cNvSpPr/>
          <p:nvPr/>
        </p:nvSpPr>
        <p:spPr>
          <a:xfrm>
            <a:off x="318201" y="-11113"/>
            <a:ext cx="859421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cap="small" dirty="0" err="1" smtClean="0">
                <a:solidFill>
                  <a:schemeClr val="bg1"/>
                </a:solidFill>
                <a:latin typeface="Impact" pitchFamily="34" charset="0"/>
              </a:rPr>
              <a:t>RealSense</a:t>
            </a:r>
            <a:r>
              <a:rPr lang="en-US" sz="6600" cap="small" dirty="0" smtClean="0">
                <a:solidFill>
                  <a:schemeClr val="bg1"/>
                </a:solidFill>
                <a:latin typeface="Impact" pitchFamily="34" charset="0"/>
              </a:rPr>
              <a:t> Scene Perception</a:t>
            </a:r>
          </a:p>
        </p:txBody>
      </p:sp>
      <p:sp>
        <p:nvSpPr>
          <p:cNvPr id="3" name="AutoShape 2" descr="http://siliconangle.com/files/2011/04/yahoo-logo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47700" y="1598474"/>
            <a:ext cx="7543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"The game-play experience for our </a:t>
            </a:r>
            <a:r>
              <a:rPr lang="en-US" dirty="0" err="1">
                <a:solidFill>
                  <a:schemeClr val="bg1"/>
                </a:solidFill>
              </a:rPr>
              <a:t>Dinotrux</a:t>
            </a:r>
            <a:r>
              <a:rPr lang="en-US" dirty="0">
                <a:solidFill>
                  <a:schemeClr val="bg1"/>
                </a:solidFill>
              </a:rPr>
              <a:t> franchise involves mixed-reality: 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we </a:t>
            </a:r>
            <a:r>
              <a:rPr lang="en-US" dirty="0">
                <a:solidFill>
                  <a:schemeClr val="bg1"/>
                </a:solidFill>
              </a:rPr>
              <a:t>need to make it possible for a kid to bring his </a:t>
            </a:r>
            <a:r>
              <a:rPr lang="en-US" dirty="0" err="1">
                <a:solidFill>
                  <a:schemeClr val="bg1"/>
                </a:solidFill>
              </a:rPr>
              <a:t>Dinotrux</a:t>
            </a:r>
            <a:r>
              <a:rPr lang="en-US" dirty="0">
                <a:solidFill>
                  <a:schemeClr val="bg1"/>
                </a:solidFill>
              </a:rPr>
              <a:t> characters to life, 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right </a:t>
            </a:r>
            <a:r>
              <a:rPr lang="en-US" dirty="0">
                <a:solidFill>
                  <a:schemeClr val="bg1"/>
                </a:solidFill>
              </a:rPr>
              <a:t>in his own room.  </a:t>
            </a:r>
            <a:r>
              <a:rPr lang="en-US" dirty="0" err="1">
                <a:solidFill>
                  <a:schemeClr val="bg1"/>
                </a:solidFill>
              </a:rPr>
              <a:t>RealSense's</a:t>
            </a:r>
            <a:r>
              <a:rPr lang="en-US" dirty="0">
                <a:solidFill>
                  <a:schemeClr val="bg1"/>
                </a:solidFill>
              </a:rPr>
              <a:t> ability to scan a room, and to robustly 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localize </a:t>
            </a:r>
            <a:r>
              <a:rPr lang="en-US" dirty="0">
                <a:solidFill>
                  <a:schemeClr val="bg1"/>
                </a:solidFill>
              </a:rPr>
              <a:t>room geometry, makes it possible for us to bring the world of the 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err="1" smtClean="0">
                <a:solidFill>
                  <a:schemeClr val="bg1"/>
                </a:solidFill>
              </a:rPr>
              <a:t>Dinotrux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to life into the kid's room.  Intel's </a:t>
            </a:r>
            <a:r>
              <a:rPr lang="en-US" dirty="0" err="1">
                <a:solidFill>
                  <a:schemeClr val="bg1"/>
                </a:solidFill>
              </a:rPr>
              <a:t>RealSense</a:t>
            </a:r>
            <a:r>
              <a:rPr lang="en-US" dirty="0">
                <a:solidFill>
                  <a:schemeClr val="bg1"/>
                </a:solidFill>
              </a:rPr>
              <a:t> technology is central to 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us </a:t>
            </a:r>
            <a:r>
              <a:rPr lang="en-US" dirty="0">
                <a:solidFill>
                  <a:schemeClr val="bg1"/>
                </a:solidFill>
              </a:rPr>
              <a:t>being able to do this</a:t>
            </a:r>
            <a:r>
              <a:rPr lang="en-US" dirty="0" smtClean="0">
                <a:solidFill>
                  <a:schemeClr val="bg1"/>
                </a:solidFill>
              </a:rPr>
              <a:t>."</a:t>
            </a:r>
            <a:endParaRPr lang="en-US" i="1" dirty="0" smtClean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848100" y="3794224"/>
            <a:ext cx="4343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err="1" smtClean="0">
                <a:solidFill>
                  <a:schemeClr val="bg1"/>
                </a:solidFill>
              </a:rPr>
              <a:t>Vishwa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Ranjan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err="1" smtClean="0">
                <a:solidFill>
                  <a:schemeClr val="bg1"/>
                </a:solidFill>
              </a:rPr>
              <a:t>Digitoys</a:t>
            </a:r>
            <a:r>
              <a:rPr lang="en-US" dirty="0" smtClean="0">
                <a:solidFill>
                  <a:schemeClr val="bg1"/>
                </a:solidFill>
              </a:rPr>
              <a:t> Engineering Lead</a:t>
            </a:r>
            <a:endParaRPr lang="en-US" i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44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19050" y="-11113"/>
            <a:ext cx="9144000" cy="56387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1" y="5067300"/>
            <a:ext cx="1754429" cy="1143000"/>
            <a:chOff x="7036792" y="4875565"/>
            <a:chExt cx="2107208" cy="137283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6792" y="4875565"/>
              <a:ext cx="2107208" cy="1371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910"/>
            <a:stretch/>
          </p:blipFill>
          <p:spPr>
            <a:xfrm>
              <a:off x="7036792" y="5561364"/>
              <a:ext cx="2107208" cy="687035"/>
            </a:xfrm>
            <a:prstGeom prst="rect">
              <a:avLst/>
            </a:prstGeom>
          </p:spPr>
        </p:pic>
      </p:grpSp>
      <p:sp>
        <p:nvSpPr>
          <p:cNvPr id="17" name="Rectangle 16"/>
          <p:cNvSpPr/>
          <p:nvPr/>
        </p:nvSpPr>
        <p:spPr>
          <a:xfrm>
            <a:off x="1" y="-11113"/>
            <a:ext cx="923060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cap="small" dirty="0" err="1" smtClean="0">
                <a:solidFill>
                  <a:schemeClr val="bg1"/>
                </a:solidFill>
                <a:latin typeface="Impact" pitchFamily="34" charset="0"/>
              </a:rPr>
              <a:t>RealSense</a:t>
            </a:r>
            <a:r>
              <a:rPr lang="en-US" sz="6600" cap="small" dirty="0" smtClean="0">
                <a:solidFill>
                  <a:schemeClr val="bg1"/>
                </a:solidFill>
                <a:latin typeface="Impact" pitchFamily="34" charset="0"/>
              </a:rPr>
              <a:t> Object Recognition</a:t>
            </a:r>
          </a:p>
        </p:txBody>
      </p:sp>
      <p:sp>
        <p:nvSpPr>
          <p:cNvPr id="3" name="AutoShape 2" descr="http://siliconangle.com/files/2011/04/yahoo-logo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81000" y="1515624"/>
            <a:ext cx="8382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"Intel's </a:t>
            </a:r>
            <a:r>
              <a:rPr lang="en-US" dirty="0" err="1">
                <a:solidFill>
                  <a:schemeClr val="bg1"/>
                </a:solidFill>
              </a:rPr>
              <a:t>RealSense</a:t>
            </a:r>
            <a:r>
              <a:rPr lang="en-US" dirty="0">
                <a:solidFill>
                  <a:schemeClr val="bg1"/>
                </a:solidFill>
              </a:rPr>
              <a:t> is critical to us being able to realize the vision we have for </a:t>
            </a:r>
            <a:r>
              <a:rPr lang="en-US" dirty="0" err="1">
                <a:solidFill>
                  <a:schemeClr val="bg1"/>
                </a:solidFill>
              </a:rPr>
              <a:t>Dinotrux</a:t>
            </a:r>
            <a:r>
              <a:rPr lang="en-US" dirty="0">
                <a:solidFill>
                  <a:schemeClr val="bg1"/>
                </a:solidFill>
              </a:rPr>
              <a:t>... we're defining a new category of play, one that avoids the "zombie stare" associated with video games and that also allows parents and kids to both enjoy the game-play experience.  Central to this game-play is the ability to take a physical </a:t>
            </a:r>
            <a:r>
              <a:rPr lang="en-US" dirty="0" err="1">
                <a:solidFill>
                  <a:schemeClr val="bg1"/>
                </a:solidFill>
              </a:rPr>
              <a:t>Dinotrux</a:t>
            </a:r>
            <a:r>
              <a:rPr lang="en-US" dirty="0">
                <a:solidFill>
                  <a:schemeClr val="bg1"/>
                </a:solidFill>
              </a:rPr>
              <a:t> toy and to "scan it in" to the digital experience.  Our AI system will then bring each character to life in the kid's room.  The foundation of this is the </a:t>
            </a:r>
            <a:r>
              <a:rPr lang="en-US" dirty="0" err="1">
                <a:solidFill>
                  <a:schemeClr val="bg1"/>
                </a:solidFill>
              </a:rPr>
              <a:t>RealSense</a:t>
            </a:r>
            <a:r>
              <a:rPr lang="en-US" dirty="0">
                <a:solidFill>
                  <a:schemeClr val="bg1"/>
                </a:solidFill>
              </a:rPr>
              <a:t>-provided ability to robustly deliver Object Recognition... in a wide variety of lighting and viewing conditions, to tell the DreamWorks application that the kid owns a specific toy.  Our vision for </a:t>
            </a:r>
            <a:r>
              <a:rPr lang="en-US" dirty="0" err="1">
                <a:solidFill>
                  <a:schemeClr val="bg1"/>
                </a:solidFill>
              </a:rPr>
              <a:t>Dinotrux</a:t>
            </a:r>
            <a:r>
              <a:rPr lang="en-US" dirty="0">
                <a:solidFill>
                  <a:schemeClr val="bg1"/>
                </a:solidFill>
              </a:rPr>
              <a:t> is not realizable without </a:t>
            </a:r>
            <a:r>
              <a:rPr lang="en-US" dirty="0" err="1">
                <a:solidFill>
                  <a:schemeClr val="bg1"/>
                </a:solidFill>
              </a:rPr>
              <a:t>RealSense</a:t>
            </a:r>
            <a:r>
              <a:rPr lang="en-US" dirty="0">
                <a:solidFill>
                  <a:schemeClr val="bg1"/>
                </a:solidFill>
              </a:rPr>
              <a:t>-provided Object Recognition."</a:t>
            </a:r>
            <a:endParaRPr lang="en-US" i="1" dirty="0" smtClean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886200" y="4572000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Mark Drummond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err="1" smtClean="0">
                <a:solidFill>
                  <a:schemeClr val="bg1"/>
                </a:solidFill>
              </a:rPr>
              <a:t>Digitoys</a:t>
            </a:r>
            <a:r>
              <a:rPr lang="en-US" dirty="0" smtClean="0">
                <a:solidFill>
                  <a:schemeClr val="bg1"/>
                </a:solidFill>
              </a:rPr>
              <a:t> Behavior System Lead</a:t>
            </a:r>
            <a:endParaRPr lang="en-US" i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5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19050" y="-11113"/>
            <a:ext cx="9144000" cy="56387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1" y="5067300"/>
            <a:ext cx="1754429" cy="1143000"/>
            <a:chOff x="7036792" y="4875565"/>
            <a:chExt cx="2107208" cy="137283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6792" y="4875565"/>
              <a:ext cx="2107208" cy="1371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910"/>
            <a:stretch/>
          </p:blipFill>
          <p:spPr>
            <a:xfrm>
              <a:off x="7036792" y="5561364"/>
              <a:ext cx="2107208" cy="687035"/>
            </a:xfrm>
            <a:prstGeom prst="rect">
              <a:avLst/>
            </a:prstGeom>
          </p:spPr>
        </p:pic>
      </p:grpSp>
      <p:sp>
        <p:nvSpPr>
          <p:cNvPr id="17" name="Rectangle 16"/>
          <p:cNvSpPr/>
          <p:nvPr/>
        </p:nvSpPr>
        <p:spPr>
          <a:xfrm>
            <a:off x="48347" y="-117396"/>
            <a:ext cx="284725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cap="small" dirty="0" err="1" smtClean="0">
                <a:solidFill>
                  <a:schemeClr val="bg1"/>
                </a:solidFill>
                <a:latin typeface="Impact" pitchFamily="34" charset="0"/>
              </a:rPr>
              <a:t>DigiToys</a:t>
            </a:r>
            <a:endParaRPr lang="en-US" sz="6600" cap="small" dirty="0" smtClean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3" name="AutoShape 2" descr="http://siliconangle.com/files/2011/04/yahoo-logo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524000" y="4572000"/>
            <a:ext cx="6096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bg1"/>
                </a:solidFill>
              </a:rPr>
              <a:t>A new technology platform for story and play built on top of traditional toys.</a:t>
            </a:r>
          </a:p>
          <a:p>
            <a:pPr algn="ctr"/>
            <a:endParaRPr lang="en-US" sz="2400" i="1" dirty="0" smtClean="0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971800" y="914400"/>
            <a:ext cx="3352800" cy="33528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886200" y="1676400"/>
            <a:ext cx="1524000" cy="1524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184525" y="2057400"/>
            <a:ext cx="29876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1" dirty="0" smtClean="0">
                <a:solidFill>
                  <a:schemeClr val="accent1">
                    <a:lumMod val="75000"/>
                  </a:schemeClr>
                </a:solidFill>
              </a:rPr>
              <a:t>Physical</a:t>
            </a:r>
          </a:p>
          <a:p>
            <a:pPr algn="ctr"/>
            <a:r>
              <a:rPr lang="en-US" sz="2400" b="1" i="1" dirty="0" smtClean="0">
                <a:solidFill>
                  <a:schemeClr val="accent1">
                    <a:lumMod val="75000"/>
                  </a:schemeClr>
                </a:solidFill>
              </a:rPr>
              <a:t>Toys +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24200" y="3200400"/>
            <a:ext cx="29876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bg1"/>
                </a:solidFill>
              </a:rPr>
              <a:t>Digital</a:t>
            </a:r>
          </a:p>
          <a:p>
            <a:pPr algn="ctr"/>
            <a:r>
              <a:rPr lang="en-US" sz="2400" i="1" dirty="0" smtClean="0">
                <a:solidFill>
                  <a:schemeClr val="bg1"/>
                </a:solidFill>
              </a:rPr>
              <a:t>Animation</a:t>
            </a:r>
          </a:p>
        </p:txBody>
      </p:sp>
    </p:spTree>
    <p:extLst>
      <p:ext uri="{BB962C8B-B14F-4D97-AF65-F5344CB8AC3E}">
        <p14:creationId xmlns:p14="http://schemas.microsoft.com/office/powerpoint/2010/main" val="153955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1"/>
            <a:ext cx="9144000" cy="56387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16503" y="-8930"/>
            <a:ext cx="718978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cap="small" dirty="0">
                <a:solidFill>
                  <a:prstClr val="white"/>
                </a:solidFill>
                <a:latin typeface="Impact" pitchFamily="34" charset="0"/>
              </a:rPr>
              <a:t> </a:t>
            </a:r>
            <a:r>
              <a:rPr lang="en-US" sz="5400" cap="small" dirty="0" smtClean="0">
                <a:solidFill>
                  <a:prstClr val="white"/>
                </a:solidFill>
                <a:latin typeface="Impact" pitchFamily="34" charset="0"/>
              </a:rPr>
              <a:t> BRING YOUR TOYS TO LIFE</a:t>
            </a:r>
            <a:endParaRPr lang="en-US" sz="5400" cap="small" dirty="0">
              <a:solidFill>
                <a:prstClr val="white"/>
              </a:solidFill>
              <a:latin typeface="Impact" pitchFamily="34" charset="0"/>
            </a:endParaRPr>
          </a:p>
        </p:txBody>
      </p:sp>
      <p:sp>
        <p:nvSpPr>
          <p:cNvPr id="3" name="AutoShape 2" descr="http://siliconangle.com/files/2011/04/yahoo-logo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1095374"/>
            <a:ext cx="3810000" cy="50799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066800"/>
            <a:ext cx="3809999" cy="5079998"/>
          </a:xfrm>
          <a:prstGeom prst="rect">
            <a:avLst/>
          </a:prstGeom>
        </p:spPr>
      </p:pic>
      <p:sp>
        <p:nvSpPr>
          <p:cNvPr id="8" name="Flowchart: Extract 7"/>
          <p:cNvSpPr/>
          <p:nvPr/>
        </p:nvSpPr>
        <p:spPr>
          <a:xfrm rot="5400000">
            <a:off x="4161246" y="2620555"/>
            <a:ext cx="669109" cy="457200"/>
          </a:xfrm>
          <a:prstGeom prst="flowChartExtra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74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-514"/>
            <a:ext cx="9144000" cy="56387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1" y="5067300"/>
            <a:ext cx="1754429" cy="1143000"/>
            <a:chOff x="7036792" y="4875565"/>
            <a:chExt cx="2107208" cy="137283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6792" y="4875565"/>
              <a:ext cx="2107208" cy="1371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910"/>
            <a:stretch/>
          </p:blipFill>
          <p:spPr>
            <a:xfrm>
              <a:off x="7036792" y="5561364"/>
              <a:ext cx="2107208" cy="687035"/>
            </a:xfrm>
            <a:prstGeom prst="rect">
              <a:avLst/>
            </a:prstGeom>
          </p:spPr>
        </p:pic>
      </p:grpSp>
      <p:sp>
        <p:nvSpPr>
          <p:cNvPr id="3" name="AutoShape 2" descr="http://siliconangle.com/files/2011/04/yahoo-logo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lowchart: Extract 7"/>
          <p:cNvSpPr/>
          <p:nvPr/>
        </p:nvSpPr>
        <p:spPr>
          <a:xfrm rot="5400000">
            <a:off x="3856445" y="2590285"/>
            <a:ext cx="669109" cy="457200"/>
          </a:xfrm>
          <a:prstGeom prst="flowChartExtra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5" r="6613"/>
          <a:stretch/>
        </p:blipFill>
        <p:spPr>
          <a:xfrm>
            <a:off x="307258" y="1371600"/>
            <a:ext cx="3502742" cy="3429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126" y="1379945"/>
            <a:ext cx="4560874" cy="342065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16503" y="-8930"/>
            <a:ext cx="743344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cap="small" dirty="0">
                <a:solidFill>
                  <a:prstClr val="white"/>
                </a:solidFill>
                <a:latin typeface="Impact" pitchFamily="34" charset="0"/>
              </a:rPr>
              <a:t> </a:t>
            </a:r>
            <a:r>
              <a:rPr lang="en-US" sz="5400" cap="small" dirty="0" smtClean="0">
                <a:solidFill>
                  <a:prstClr val="white"/>
                </a:solidFill>
                <a:latin typeface="Impact" pitchFamily="34" charset="0"/>
              </a:rPr>
              <a:t>   BRING YOUR TOYS TO LIFE</a:t>
            </a:r>
            <a:endParaRPr lang="en-US" sz="5400" cap="small" dirty="0">
              <a:solidFill>
                <a:prstClr val="white"/>
              </a:solidFill>
              <a:latin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14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-514"/>
            <a:ext cx="9144000" cy="56387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1" y="5067300"/>
            <a:ext cx="1754429" cy="1143000"/>
            <a:chOff x="7036792" y="4875565"/>
            <a:chExt cx="2107208" cy="137283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6792" y="4875565"/>
              <a:ext cx="2107208" cy="1371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910"/>
            <a:stretch/>
          </p:blipFill>
          <p:spPr>
            <a:xfrm>
              <a:off x="7036792" y="5561364"/>
              <a:ext cx="2107208" cy="687035"/>
            </a:xfrm>
            <a:prstGeom prst="rect">
              <a:avLst/>
            </a:prstGeom>
          </p:spPr>
        </p:pic>
      </p:grpSp>
      <p:sp>
        <p:nvSpPr>
          <p:cNvPr id="3" name="AutoShape 2" descr="http://siliconangle.com/files/2011/04/yahoo-logo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9" r="15889" b="9415"/>
          <a:stretch/>
        </p:blipFill>
        <p:spPr>
          <a:xfrm>
            <a:off x="-228600" y="1219200"/>
            <a:ext cx="2577589" cy="3471909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384176" y="392668"/>
            <a:ext cx="92170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>
                <a:solidFill>
                  <a:schemeClr val="bg1"/>
                </a:solidFill>
              </a:rPr>
              <a:t>Learn from the digital characters as they help you build their world with your real toys.</a:t>
            </a:r>
            <a:endParaRPr lang="en-US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85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-514"/>
            <a:ext cx="9144000" cy="56387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1" y="5067300"/>
            <a:ext cx="1754429" cy="1143000"/>
            <a:chOff x="7036792" y="4875565"/>
            <a:chExt cx="2107208" cy="137283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6792" y="4875565"/>
              <a:ext cx="2107208" cy="1371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910"/>
            <a:stretch/>
          </p:blipFill>
          <p:spPr>
            <a:xfrm>
              <a:off x="7036792" y="5561364"/>
              <a:ext cx="2107208" cy="687035"/>
            </a:xfrm>
            <a:prstGeom prst="rect">
              <a:avLst/>
            </a:prstGeom>
          </p:spPr>
        </p:pic>
      </p:grpSp>
      <p:sp>
        <p:nvSpPr>
          <p:cNvPr id="3" name="AutoShape 2" descr="http://siliconangle.com/files/2011/04/yahoo-logo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9" r="15889" b="9415"/>
          <a:stretch/>
        </p:blipFill>
        <p:spPr>
          <a:xfrm>
            <a:off x="-228600" y="1219200"/>
            <a:ext cx="2577589" cy="34719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7" b="6626"/>
          <a:stretch/>
        </p:blipFill>
        <p:spPr>
          <a:xfrm>
            <a:off x="2457682" y="1219200"/>
            <a:ext cx="3409718" cy="4152900"/>
          </a:xfrm>
          <a:prstGeom prst="rect">
            <a:avLst/>
          </a:prstGeom>
          <a:ln>
            <a:noFill/>
          </a:ln>
        </p:spPr>
      </p:pic>
      <p:sp>
        <p:nvSpPr>
          <p:cNvPr id="20" name="Rectangle 19"/>
          <p:cNvSpPr/>
          <p:nvPr/>
        </p:nvSpPr>
        <p:spPr>
          <a:xfrm>
            <a:off x="384176" y="392668"/>
            <a:ext cx="92170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>
                <a:solidFill>
                  <a:schemeClr val="bg1"/>
                </a:solidFill>
              </a:rPr>
              <a:t>Learn from the digital characters as they help you build their world with your real toys.</a:t>
            </a:r>
            <a:endParaRPr lang="en-US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43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-514"/>
            <a:ext cx="9144000" cy="56387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1" y="5067300"/>
            <a:ext cx="1754429" cy="1143000"/>
            <a:chOff x="7036792" y="4875565"/>
            <a:chExt cx="2107208" cy="137283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6792" y="4875565"/>
              <a:ext cx="2107208" cy="1371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910"/>
            <a:stretch/>
          </p:blipFill>
          <p:spPr>
            <a:xfrm>
              <a:off x="7036792" y="5561364"/>
              <a:ext cx="2107208" cy="687035"/>
            </a:xfrm>
            <a:prstGeom prst="rect">
              <a:avLst/>
            </a:prstGeom>
          </p:spPr>
        </p:pic>
      </p:grpSp>
      <p:sp>
        <p:nvSpPr>
          <p:cNvPr id="3" name="AutoShape 2" descr="http://siliconangle.com/files/2011/04/yahoo-logo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9" r="15889" b="9415"/>
          <a:stretch/>
        </p:blipFill>
        <p:spPr>
          <a:xfrm>
            <a:off x="-228600" y="1219200"/>
            <a:ext cx="2577589" cy="34719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6"/>
          <a:stretch/>
        </p:blipFill>
        <p:spPr>
          <a:xfrm>
            <a:off x="5973535" y="1219200"/>
            <a:ext cx="3551465" cy="441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7" b="6626"/>
          <a:stretch/>
        </p:blipFill>
        <p:spPr>
          <a:xfrm>
            <a:off x="2457682" y="1219200"/>
            <a:ext cx="3409718" cy="4152900"/>
          </a:xfrm>
          <a:prstGeom prst="rect">
            <a:avLst/>
          </a:prstGeom>
          <a:ln>
            <a:noFill/>
          </a:ln>
        </p:spPr>
      </p:pic>
      <p:sp>
        <p:nvSpPr>
          <p:cNvPr id="20" name="Rectangle 19"/>
          <p:cNvSpPr/>
          <p:nvPr/>
        </p:nvSpPr>
        <p:spPr>
          <a:xfrm>
            <a:off x="384176" y="392668"/>
            <a:ext cx="92170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>
                <a:solidFill>
                  <a:schemeClr val="bg1"/>
                </a:solidFill>
              </a:rPr>
              <a:t>Learn from the digital characters as they help you build their world with your real toys.</a:t>
            </a:r>
            <a:endParaRPr lang="en-US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18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1"/>
            <a:ext cx="9144000" cy="56387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AutoShape 2" descr="http://siliconangle.com/files/2011/04/yahoo-logo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1" r="50557" b="151"/>
          <a:stretch/>
        </p:blipFill>
        <p:spPr>
          <a:xfrm>
            <a:off x="685800" y="228600"/>
            <a:ext cx="7610475" cy="629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4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1"/>
            <a:ext cx="9144000" cy="56387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AutoShape 2" descr="http://siliconangle.com/files/2011/04/yahoo-logo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685800" y="228600"/>
            <a:ext cx="7696200" cy="629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9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14181</TotalTime>
  <Words>247</Words>
  <Application>Microsoft Office PowerPoint</Application>
  <PresentationFormat>On-screen Show (4:3)</PresentationFormat>
  <Paragraphs>55</Paragraphs>
  <Slides>16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Dreamworks Animation SKG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Scheeline, Heidi</dc:creator>
  <cp:lastModifiedBy>Drummond, Mark</cp:lastModifiedBy>
  <cp:revision>184</cp:revision>
  <cp:lastPrinted>2014-07-29T21:35:50Z</cp:lastPrinted>
  <dcterms:created xsi:type="dcterms:W3CDTF">2014-01-08T01:01:37Z</dcterms:created>
  <dcterms:modified xsi:type="dcterms:W3CDTF">2015-02-13T22:05:10Z</dcterms:modified>
</cp:coreProperties>
</file>